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3" r:id="rId3"/>
    <p:sldId id="294" r:id="rId4"/>
    <p:sldId id="297" r:id="rId5"/>
    <p:sldId id="324" r:id="rId6"/>
    <p:sldId id="327" r:id="rId7"/>
    <p:sldId id="328" r:id="rId8"/>
    <p:sldId id="335" r:id="rId9"/>
    <p:sldId id="326" r:id="rId10"/>
    <p:sldId id="325" r:id="rId11"/>
    <p:sldId id="339" r:id="rId12"/>
    <p:sldId id="338" r:id="rId13"/>
    <p:sldId id="298" r:id="rId14"/>
    <p:sldId id="330" r:id="rId15"/>
    <p:sldId id="336" r:id="rId16"/>
    <p:sldId id="332" r:id="rId17"/>
    <p:sldId id="333" r:id="rId18"/>
    <p:sldId id="296" r:id="rId19"/>
    <p:sldId id="33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1E37"/>
    <a:srgbClr val="6C6CC5"/>
    <a:srgbClr val="4545C5"/>
    <a:srgbClr val="1B3656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79" d="100"/>
          <a:sy n="79" d="100"/>
        </p:scale>
        <p:origin x="317" y="8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2023/11/15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0.wmf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42.wmf"/><Relationship Id="rId12" Type="http://schemas.openxmlformats.org/officeDocument/2006/relationships/image" Target="../media/image4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4.png"/><Relationship Id="rId5" Type="http://schemas.openxmlformats.org/officeDocument/2006/relationships/image" Target="../media/image41.jpe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6.wmf"/><Relationship Id="rId7" Type="http://schemas.openxmlformats.org/officeDocument/2006/relationships/oleObject" Target="../embeddings/oleObject10.bin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0.svg"/><Relationship Id="rId4" Type="http://schemas.openxmlformats.org/officeDocument/2006/relationships/image" Target="../media/image47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7" Type="http://schemas.openxmlformats.org/officeDocument/2006/relationships/image" Target="../media/image5.sv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20.sv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4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8.png"/><Relationship Id="rId4" Type="http://schemas.openxmlformats.org/officeDocument/2006/relationships/image" Target="../media/image5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sv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oleObject" Target="../embeddings/oleObject2.bin"/><Relationship Id="rId7" Type="http://schemas.openxmlformats.org/officeDocument/2006/relationships/image" Target="../media/image24.gif"/><Relationship Id="rId12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6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轨道类型、动力学特征及轨道转移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317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相近的太阳对地光照条件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采用晨昏轨道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完全避免镜头被太阳直射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光学半年不可见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993360"/>
              </p:ext>
            </p:extLst>
          </p:nvPr>
        </p:nvGraphicFramePr>
        <p:xfrm>
          <a:off x="7688897" y="2944912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8897" y="2944912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695842"/>
              </p:ext>
            </p:extLst>
          </p:nvPr>
        </p:nvGraphicFramePr>
        <p:xfrm>
          <a:off x="1343342" y="3990450"/>
          <a:ext cx="8844598" cy="61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3342" y="3990450"/>
                        <a:ext cx="8844598" cy="61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8" name="图片 7" descr="图表, 图示&#10;&#10;中度可信度描述已自动生成">
            <a:extLst>
              <a:ext uri="{FF2B5EF4-FFF2-40B4-BE49-F238E27FC236}">
                <a16:creationId xmlns:a16="http://schemas.microsoft.com/office/drawing/2014/main" id="{0D61C0FD-678B-8062-500C-66D272764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220" y="4581511"/>
            <a:ext cx="4064952" cy="20706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215F64-52B6-2493-09E1-AADDD248BDEE}"/>
              </a:ext>
            </a:extLst>
          </p:cNvPr>
          <p:cNvSpPr txBox="1"/>
          <p:nvPr/>
        </p:nvSpPr>
        <p:spPr>
          <a:xfrm>
            <a:off x="8988947" y="6243607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在黄道坐标系下观察轨道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晨昏轨道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32FE3BB-B256-B7C4-3D67-23337917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323855-0441-A020-33AA-FCEEA87E4A2C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TK-2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00C607-ECC3-0614-3EB0-A458D2511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A9B808-E4EF-A37B-103B-917C9E900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15" y="2744656"/>
            <a:ext cx="5600700" cy="352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8C264-114F-5DCC-D0A0-6381A0FA3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438" y="810727"/>
            <a:ext cx="1757322" cy="178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04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下午轨道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32FE3BB-B256-B7C4-3D67-23337917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1034AE-97F5-4CB1-D319-69764C42C7D9}"/>
              </a:ext>
            </a:extLst>
          </p:cNvPr>
          <p:cNvGrpSpPr/>
          <p:nvPr/>
        </p:nvGrpSpPr>
        <p:grpSpPr>
          <a:xfrm>
            <a:off x="7915959" y="838837"/>
            <a:ext cx="3960984" cy="1751946"/>
            <a:chOff x="7823028" y="3253197"/>
            <a:chExt cx="3960984" cy="175194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E955D3-54A7-2943-3ECC-7CD335892148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C15947-90D1-C98D-90AC-6F4947ED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6E7E4A2-CAFA-735D-5B4F-46EA829FA174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BBFF839-2EF5-99DE-8FD3-96B9A9385CEB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10664D6-5E42-0773-B19E-913DA023F812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3CDAFD-6352-AE38-1821-37940430FF8D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1CDBA0-4E56-52BE-B73B-6C2CF3A40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832" y="2744656"/>
            <a:ext cx="5600700" cy="35242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B057BF-B9FB-02B7-126B-3EFE2D3B6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3458C1-5600-8E8C-0DEE-2B1A92195045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Gaofen-1</a:t>
            </a:r>
          </a:p>
        </p:txBody>
      </p:sp>
    </p:spTree>
    <p:extLst>
      <p:ext uri="{BB962C8B-B14F-4D97-AF65-F5344CB8AC3E}">
        <p14:creationId xmlns:p14="http://schemas.microsoft.com/office/powerpoint/2010/main" val="214114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43" y="3578807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66" y="3240939"/>
            <a:ext cx="2311153" cy="3357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BF2F5-7F9F-EB54-FA00-CE34867AD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" r="2672" b="65084"/>
          <a:stretch/>
        </p:blipFill>
        <p:spPr>
          <a:xfrm>
            <a:off x="924242" y="4206481"/>
            <a:ext cx="5439336" cy="111682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85788" y="784939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191348"/>
              </p:ext>
            </p:extLst>
          </p:nvPr>
        </p:nvGraphicFramePr>
        <p:xfrm>
          <a:off x="851778" y="2421750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1400" imgH="403920" progId="Equation.AxMath">
                  <p:embed/>
                </p:oleObj>
              </mc:Choice>
              <mc:Fallback>
                <p:oleObj name="AxMath" r:id="rId6" imgW="1571400" imgH="40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1778" y="2421750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1956678" y="3578807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3991387" y="4887961"/>
            <a:ext cx="568792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4346986" y="2455880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283395" y="2926764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24E707-ECA3-355F-92A9-65436CC8B2C9}"/>
              </a:ext>
            </a:extLst>
          </p:cNvPr>
          <p:cNvSpPr/>
          <p:nvPr/>
        </p:nvSpPr>
        <p:spPr>
          <a:xfrm>
            <a:off x="2444526" y="4491973"/>
            <a:ext cx="1142831" cy="208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7A84F0E-B3FA-F6A6-96DA-0552C4046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7751B9-A44D-A1D3-0B5A-E7BCAF95B1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4519" y="4491973"/>
            <a:ext cx="3007205" cy="2120519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DF59265F-7F73-6912-4149-5CE4DD4A6A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680" y="599849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该特解在完成力学系统中是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285180"/>
              </p:ext>
            </p:extLst>
          </p:nvPr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0011"/>
              </p:ext>
            </p:extLst>
          </p:nvPr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37783"/>
              </p:ext>
            </p:extLst>
          </p:nvPr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是否还记得这一页？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（第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D546B3CD-77CE-ABFC-C44D-506F9422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47AB7-593E-6AE9-14BB-0704EBC1F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969" y="1866277"/>
            <a:ext cx="8392062" cy="45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问：想要追上临近轨道靠前的目标，应该怎么操作？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轨道转移的方式：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脉冲式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瞬时冲量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小推力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持续作用力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3AD689-F051-4F5E-0F6B-E12A5D658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757843"/>
              </p:ext>
            </p:extLst>
          </p:nvPr>
        </p:nvGraphicFramePr>
        <p:xfrm>
          <a:off x="4657725" y="4510088"/>
          <a:ext cx="4159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07720" imgH="189360" progId="Equation.AxMath">
                  <p:embed/>
                </p:oleObj>
              </mc:Choice>
              <mc:Fallback>
                <p:oleObj name="AxMath" r:id="rId2" imgW="2077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7725" y="4510088"/>
                        <a:ext cx="4159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E3FFE41-66B0-4866-51DC-4AFBBFC00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49416"/>
              </p:ext>
            </p:extLst>
          </p:nvPr>
        </p:nvGraphicFramePr>
        <p:xfrm>
          <a:off x="5020993" y="4953855"/>
          <a:ext cx="20986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49040" imgH="348480" progId="Equation.AxMath">
                  <p:embed/>
                </p:oleObj>
              </mc:Choice>
              <mc:Fallback>
                <p:oleObj name="AxMath" r:id="rId4" imgW="104904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0993" y="4953855"/>
                        <a:ext cx="20986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6A5EDF99-7C73-F66A-094C-BB81D7F9B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90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脉冲式变轨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分解到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STW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或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UNW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Gauss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型摄动运动方程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通常最高效的脉冲方向：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改变轨道面的脉冲方向：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B9FF2A-676D-3CF1-B0C3-B2F67AA5905C}"/>
              </a:ext>
            </a:extLst>
          </p:cNvPr>
          <p:cNvSpPr txBox="1"/>
          <p:nvPr/>
        </p:nvSpPr>
        <p:spPr>
          <a:xfrm>
            <a:off x="6221709" y="2578478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为什么？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628E44F-5DD0-0FB3-A076-1125016C4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825039"/>
              </p:ext>
            </p:extLst>
          </p:nvPr>
        </p:nvGraphicFramePr>
        <p:xfrm>
          <a:off x="2598834" y="2983059"/>
          <a:ext cx="299085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495440" imgH="700920" progId="Equation.AxMath">
                  <p:embed/>
                </p:oleObj>
              </mc:Choice>
              <mc:Fallback>
                <p:oleObj name="AxMath" r:id="rId2" imgW="1495440" imgH="70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8834" y="2983059"/>
                        <a:ext cx="2990850" cy="140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F4AF655-9F6E-3187-7251-AFB9A0BEBE1D}"/>
              </a:ext>
            </a:extLst>
          </p:cNvPr>
          <p:cNvSpPr txBox="1"/>
          <p:nvPr/>
        </p:nvSpPr>
        <p:spPr>
          <a:xfrm>
            <a:off x="5014231" y="3145638"/>
            <a:ext cx="5208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要增加 </a:t>
            </a:r>
            <a:r>
              <a:rPr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，在近地点（</a:t>
            </a:r>
            <a:r>
              <a:rPr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 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最大）所需能量最小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1952841-0AF3-608A-D198-E824FBDF8E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371333"/>
              </p:ext>
            </p:extLst>
          </p:nvPr>
        </p:nvGraphicFramePr>
        <p:xfrm>
          <a:off x="2598834" y="4972630"/>
          <a:ext cx="33909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95240" imgH="765720" progId="Equation.AxMath">
                  <p:embed/>
                </p:oleObj>
              </mc:Choice>
              <mc:Fallback>
                <p:oleObj name="AxMath" r:id="rId4" imgW="1695240" imgH="76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628E44F-5DD0-0FB3-A076-1125016C4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8834" y="4972630"/>
                        <a:ext cx="3390900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84AD436-4C97-3D03-5DE5-CAE1733D75DD}"/>
              </a:ext>
            </a:extLst>
          </p:cNvPr>
          <p:cNvSpPr txBox="1"/>
          <p:nvPr/>
        </p:nvSpPr>
        <p:spPr>
          <a:xfrm>
            <a:off x="5589684" y="5131399"/>
            <a:ext cx="3786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在升交点处变轨，所需能量最小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5477C2-B0F1-A503-2F56-479ACD6E6326}"/>
              </a:ext>
            </a:extLst>
          </p:cNvPr>
          <p:cNvSpPr txBox="1"/>
          <p:nvPr/>
        </p:nvSpPr>
        <p:spPr>
          <a:xfrm>
            <a:off x="6046126" y="5841889"/>
            <a:ext cx="4317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在最高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低纬度处变轨，所需能量最小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形 12" descr="紧张的脸轮廓 纯色填充">
            <a:extLst>
              <a:ext uri="{FF2B5EF4-FFF2-40B4-BE49-F238E27FC236}">
                <a16:creationId xmlns:a16="http://schemas.microsoft.com/office/drawing/2014/main" id="{D678A505-CCB6-B82B-B98A-FE0364DEF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0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2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霍曼（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Hohmann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）转移轨道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共面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圆轨道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两次变轨最省能量方式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转移轨道（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MTO; GTO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近地点通常不超过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400km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，降低</a:t>
            </a:r>
            <a:r>
              <a:rPr lang="en-US" altLang="zh-CN" sz="20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需求；方便火箭再入大气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04758D-2224-3F9F-D2F5-96D569DE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1" y="2067291"/>
            <a:ext cx="4555880" cy="3332193"/>
          </a:xfrm>
          <a:prstGeom prst="rect">
            <a:avLst/>
          </a:prstGeom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EF9F075-C323-9240-A50C-84FB5444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8" y="1052513"/>
            <a:ext cx="6357392" cy="5279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Lambert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两点边值问题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二体问题意义下的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任意两点轨道转移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所需要的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仅与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始末的几何构型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以及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转移轨道半长径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有关，而与其它轨道参数无关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给定始末位置和转移时间，求始末速度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67BFFA-FAF3-F33B-5CBB-1EE28FD5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881" y="2439081"/>
            <a:ext cx="5067711" cy="4179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6E10D7-6D67-5B8B-156E-DE9FFAF04AEE}"/>
              </a:ext>
            </a:extLst>
          </p:cNvPr>
          <p:cNvSpPr/>
          <p:nvPr/>
        </p:nvSpPr>
        <p:spPr>
          <a:xfrm>
            <a:off x="6765379" y="1295556"/>
            <a:ext cx="5067711" cy="105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猪排图 </a:t>
            </a:r>
            <a:r>
              <a:rPr lang="en-GB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Pork Chop Plots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寻找发射窗口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7D8C6F9-28E9-5FCD-5D33-DFB76E158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470422"/>
              </p:ext>
            </p:extLst>
          </p:nvPr>
        </p:nvGraphicFramePr>
        <p:xfrm>
          <a:off x="2649582" y="3228975"/>
          <a:ext cx="21780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089360" imgH="199800" progId="Equation.AxMath">
                  <p:embed/>
                </p:oleObj>
              </mc:Choice>
              <mc:Fallback>
                <p:oleObj name="AxMath" r:id="rId3" imgW="10893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9582" y="3228975"/>
                        <a:ext cx="21780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3032F46-BCAF-C965-C1B5-8B11B1189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596" y="3692114"/>
            <a:ext cx="3100023" cy="1832096"/>
          </a:xfrm>
          <a:prstGeom prst="rect">
            <a:avLst/>
          </a:prstGeom>
        </p:spPr>
      </p:pic>
      <p:pic>
        <p:nvPicPr>
          <p:cNvPr id="11" name="图形 10" descr="眩晕的脸轮廓 纯色填充">
            <a:extLst>
              <a:ext uri="{FF2B5EF4-FFF2-40B4-BE49-F238E27FC236}">
                <a16:creationId xmlns:a16="http://schemas.microsoft.com/office/drawing/2014/main" id="{7E8FFCF4-87BB-8DD6-4255-423F749D6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8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8443" y="1471212"/>
            <a:ext cx="6413227" cy="406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轨道类型和动力学特征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轨道转移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45227" cy="2578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近地轨道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Low Earth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&lt;2000km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中地球轨道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Medium Earth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2000-35786 km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。半同步卫星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~22000km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GNSS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转移轨道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Medium Earth Transfer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MTO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; Geostationary Transfer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GTO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）过渡轨道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大椭圆轨道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Highly elliptical/eccentric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）大偏心率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GSO/GEO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~35786 km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轨道分类与分布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10D15-AA7F-4786-28BD-DFDC118B72B0}"/>
              </a:ext>
            </a:extLst>
          </p:cNvPr>
          <p:cNvSpPr txBox="1"/>
          <p:nvPr/>
        </p:nvSpPr>
        <p:spPr>
          <a:xfrm>
            <a:off x="3131071" y="593605"/>
            <a:ext cx="611223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低轨？高轨？其它？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76C47FD1-9EA0-C67C-FDAE-6262FCA9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89" y="3704232"/>
            <a:ext cx="4109020" cy="2833807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1B8D1F81-0C46-6CA9-7AA1-F0730061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76" y="3697485"/>
            <a:ext cx="5728337" cy="2840554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B9ECDFCF-C4F2-979D-7907-17CB1A8D47EA}"/>
              </a:ext>
            </a:extLst>
          </p:cNvPr>
          <p:cNvSpPr/>
          <p:nvPr/>
        </p:nvSpPr>
        <p:spPr>
          <a:xfrm>
            <a:off x="3056791" y="4226311"/>
            <a:ext cx="805736" cy="9679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D3EE829-175B-B0E8-8BFD-5327873353B7}"/>
              </a:ext>
            </a:extLst>
          </p:cNvPr>
          <p:cNvSpPr/>
          <p:nvPr/>
        </p:nvSpPr>
        <p:spPr>
          <a:xfrm>
            <a:off x="1614288" y="5246557"/>
            <a:ext cx="674558" cy="989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604CCC8-4894-B7BB-B398-0AA2B666F552}"/>
              </a:ext>
            </a:extLst>
          </p:cNvPr>
          <p:cNvSpPr/>
          <p:nvPr/>
        </p:nvSpPr>
        <p:spPr>
          <a:xfrm>
            <a:off x="4331000" y="5600494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49E45C6-8ADD-7F29-B9A3-784ED0389598}"/>
              </a:ext>
            </a:extLst>
          </p:cNvPr>
          <p:cNvSpPr/>
          <p:nvPr/>
        </p:nvSpPr>
        <p:spPr>
          <a:xfrm>
            <a:off x="6242782" y="5714857"/>
            <a:ext cx="599467" cy="5994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F3F39BB-EB47-61ED-C3E7-369488941C76}"/>
              </a:ext>
            </a:extLst>
          </p:cNvPr>
          <p:cNvSpPr/>
          <p:nvPr/>
        </p:nvSpPr>
        <p:spPr>
          <a:xfrm>
            <a:off x="8400605" y="3771951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2AE4301-5DD7-B577-E371-964DC5D50AD7}"/>
              </a:ext>
            </a:extLst>
          </p:cNvPr>
          <p:cNvSpPr/>
          <p:nvPr/>
        </p:nvSpPr>
        <p:spPr>
          <a:xfrm>
            <a:off x="7397646" y="4519703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00AC44B-06C1-4EA8-3C3E-B5F56FCD1BC9}"/>
              </a:ext>
            </a:extLst>
          </p:cNvPr>
          <p:cNvSpPr/>
          <p:nvPr/>
        </p:nvSpPr>
        <p:spPr>
          <a:xfrm>
            <a:off x="3138909" y="5732212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4A1FC26-F7D3-49D7-C3B7-3BC48FADB3C8}"/>
              </a:ext>
            </a:extLst>
          </p:cNvPr>
          <p:cNvSpPr/>
          <p:nvPr/>
        </p:nvSpPr>
        <p:spPr>
          <a:xfrm rot="19542495">
            <a:off x="1763484" y="3847627"/>
            <a:ext cx="3258056" cy="957457"/>
          </a:xfrm>
          <a:custGeom>
            <a:avLst/>
            <a:gdLst>
              <a:gd name="connsiteX0" fmla="*/ 0 w 2390634"/>
              <a:gd name="connsiteY0" fmla="*/ 247328 h 494656"/>
              <a:gd name="connsiteX1" fmla="*/ 1195317 w 2390634"/>
              <a:gd name="connsiteY1" fmla="*/ 0 h 494656"/>
              <a:gd name="connsiteX2" fmla="*/ 2390634 w 2390634"/>
              <a:gd name="connsiteY2" fmla="*/ 247328 h 494656"/>
              <a:gd name="connsiteX3" fmla="*/ 1195317 w 2390634"/>
              <a:gd name="connsiteY3" fmla="*/ 494656 h 494656"/>
              <a:gd name="connsiteX4" fmla="*/ 0 w 2390634"/>
              <a:gd name="connsiteY4" fmla="*/ 247328 h 494656"/>
              <a:gd name="connsiteX0" fmla="*/ 0 w 3212789"/>
              <a:gd name="connsiteY0" fmla="*/ 279351 h 1000763"/>
              <a:gd name="connsiteX1" fmla="*/ 1195317 w 3212789"/>
              <a:gd name="connsiteY1" fmla="*/ 32023 h 1000763"/>
              <a:gd name="connsiteX2" fmla="*/ 3212789 w 3212789"/>
              <a:gd name="connsiteY2" fmla="*/ 976094 h 1000763"/>
              <a:gd name="connsiteX3" fmla="*/ 1195317 w 3212789"/>
              <a:gd name="connsiteY3" fmla="*/ 526679 h 1000763"/>
              <a:gd name="connsiteX4" fmla="*/ 0 w 3212789"/>
              <a:gd name="connsiteY4" fmla="*/ 279351 h 1000763"/>
              <a:gd name="connsiteX0" fmla="*/ 0 w 3256718"/>
              <a:gd name="connsiteY0" fmla="*/ 481276 h 977184"/>
              <a:gd name="connsiteX1" fmla="*/ 1239246 w 3256718"/>
              <a:gd name="connsiteY1" fmla="*/ 9891 h 977184"/>
              <a:gd name="connsiteX2" fmla="*/ 3256718 w 3256718"/>
              <a:gd name="connsiteY2" fmla="*/ 953962 h 977184"/>
              <a:gd name="connsiteX3" fmla="*/ 1239246 w 3256718"/>
              <a:gd name="connsiteY3" fmla="*/ 504547 h 977184"/>
              <a:gd name="connsiteX4" fmla="*/ 0 w 3256718"/>
              <a:gd name="connsiteY4" fmla="*/ 481276 h 977184"/>
              <a:gd name="connsiteX0" fmla="*/ 1241 w 3257959"/>
              <a:gd name="connsiteY0" fmla="*/ 480093 h 973520"/>
              <a:gd name="connsiteX1" fmla="*/ 1240487 w 3257959"/>
              <a:gd name="connsiteY1" fmla="*/ 8708 h 973520"/>
              <a:gd name="connsiteX2" fmla="*/ 3257959 w 3257959"/>
              <a:gd name="connsiteY2" fmla="*/ 952779 h 973520"/>
              <a:gd name="connsiteX3" fmla="*/ 1453295 w 3257959"/>
              <a:gd name="connsiteY3" fmla="*/ 430758 h 973520"/>
              <a:gd name="connsiteX4" fmla="*/ 1241 w 3257959"/>
              <a:gd name="connsiteY4" fmla="*/ 480093 h 973520"/>
              <a:gd name="connsiteX0" fmla="*/ 111 w 3256829"/>
              <a:gd name="connsiteY0" fmla="*/ 453998 h 947425"/>
              <a:gd name="connsiteX1" fmla="*/ 1384600 w 3256829"/>
              <a:gd name="connsiteY1" fmla="*/ 9084 h 947425"/>
              <a:gd name="connsiteX2" fmla="*/ 3256829 w 3256829"/>
              <a:gd name="connsiteY2" fmla="*/ 926684 h 947425"/>
              <a:gd name="connsiteX3" fmla="*/ 1452165 w 3256829"/>
              <a:gd name="connsiteY3" fmla="*/ 404663 h 947425"/>
              <a:gd name="connsiteX4" fmla="*/ 111 w 3256829"/>
              <a:gd name="connsiteY4" fmla="*/ 453998 h 947425"/>
              <a:gd name="connsiteX0" fmla="*/ 6 w 3256724"/>
              <a:gd name="connsiteY0" fmla="*/ 410505 h 903932"/>
              <a:gd name="connsiteX1" fmla="*/ 1436003 w 3256724"/>
              <a:gd name="connsiteY1" fmla="*/ 9788 h 903932"/>
              <a:gd name="connsiteX2" fmla="*/ 3256724 w 3256724"/>
              <a:gd name="connsiteY2" fmla="*/ 883191 h 903932"/>
              <a:gd name="connsiteX3" fmla="*/ 1452060 w 3256724"/>
              <a:gd name="connsiteY3" fmla="*/ 361170 h 903932"/>
              <a:gd name="connsiteX4" fmla="*/ 6 w 3256724"/>
              <a:gd name="connsiteY4" fmla="*/ 410505 h 903932"/>
              <a:gd name="connsiteX0" fmla="*/ 8 w 3256726"/>
              <a:gd name="connsiteY0" fmla="*/ 414002 h 907429"/>
              <a:gd name="connsiteX1" fmla="*/ 1436005 w 3256726"/>
              <a:gd name="connsiteY1" fmla="*/ 13285 h 907429"/>
              <a:gd name="connsiteX2" fmla="*/ 3256726 w 3256726"/>
              <a:gd name="connsiteY2" fmla="*/ 886688 h 907429"/>
              <a:gd name="connsiteX3" fmla="*/ 1452062 w 3256726"/>
              <a:gd name="connsiteY3" fmla="*/ 364667 h 907429"/>
              <a:gd name="connsiteX4" fmla="*/ 8 w 3256726"/>
              <a:gd name="connsiteY4" fmla="*/ 414002 h 907429"/>
              <a:gd name="connsiteX0" fmla="*/ 8 w 3256726"/>
              <a:gd name="connsiteY0" fmla="*/ 418409 h 911836"/>
              <a:gd name="connsiteX1" fmla="*/ 1436005 w 3256726"/>
              <a:gd name="connsiteY1" fmla="*/ 17692 h 911836"/>
              <a:gd name="connsiteX2" fmla="*/ 3256726 w 3256726"/>
              <a:gd name="connsiteY2" fmla="*/ 891095 h 911836"/>
              <a:gd name="connsiteX3" fmla="*/ 1452062 w 3256726"/>
              <a:gd name="connsiteY3" fmla="*/ 369074 h 911836"/>
              <a:gd name="connsiteX4" fmla="*/ 8 w 3256726"/>
              <a:gd name="connsiteY4" fmla="*/ 418409 h 911836"/>
              <a:gd name="connsiteX0" fmla="*/ 8 w 3256726"/>
              <a:gd name="connsiteY0" fmla="*/ 410031 h 903458"/>
              <a:gd name="connsiteX1" fmla="*/ 1436005 w 3256726"/>
              <a:gd name="connsiteY1" fmla="*/ 9314 h 903458"/>
              <a:gd name="connsiteX2" fmla="*/ 3256726 w 3256726"/>
              <a:gd name="connsiteY2" fmla="*/ 882717 h 903458"/>
              <a:gd name="connsiteX3" fmla="*/ 1452062 w 3256726"/>
              <a:gd name="connsiteY3" fmla="*/ 360696 h 903458"/>
              <a:gd name="connsiteX4" fmla="*/ 8 w 3256726"/>
              <a:gd name="connsiteY4" fmla="*/ 410031 h 903458"/>
              <a:gd name="connsiteX0" fmla="*/ 755 w 3257473"/>
              <a:gd name="connsiteY0" fmla="*/ 491331 h 984758"/>
              <a:gd name="connsiteX1" fmla="*/ 1302491 w 3257473"/>
              <a:gd name="connsiteY1" fmla="*/ 8128 h 984758"/>
              <a:gd name="connsiteX2" fmla="*/ 3257473 w 3257473"/>
              <a:gd name="connsiteY2" fmla="*/ 964017 h 984758"/>
              <a:gd name="connsiteX3" fmla="*/ 1452809 w 3257473"/>
              <a:gd name="connsiteY3" fmla="*/ 441996 h 984758"/>
              <a:gd name="connsiteX4" fmla="*/ 755 w 3257473"/>
              <a:gd name="connsiteY4" fmla="*/ 491331 h 984758"/>
              <a:gd name="connsiteX0" fmla="*/ 497 w 3257215"/>
              <a:gd name="connsiteY0" fmla="*/ 464382 h 957809"/>
              <a:gd name="connsiteX1" fmla="*/ 1328972 w 3257215"/>
              <a:gd name="connsiteY1" fmla="*/ 8486 h 957809"/>
              <a:gd name="connsiteX2" fmla="*/ 3257215 w 3257215"/>
              <a:gd name="connsiteY2" fmla="*/ 937068 h 957809"/>
              <a:gd name="connsiteX3" fmla="*/ 1452551 w 3257215"/>
              <a:gd name="connsiteY3" fmla="*/ 415047 h 957809"/>
              <a:gd name="connsiteX4" fmla="*/ 497 w 3257215"/>
              <a:gd name="connsiteY4" fmla="*/ 464382 h 957809"/>
              <a:gd name="connsiteX0" fmla="*/ 1575 w 3258293"/>
              <a:gd name="connsiteY0" fmla="*/ 464374 h 957707"/>
              <a:gd name="connsiteX1" fmla="*/ 1330050 w 3258293"/>
              <a:gd name="connsiteY1" fmla="*/ 8478 h 957707"/>
              <a:gd name="connsiteX2" fmla="*/ 3258293 w 3258293"/>
              <a:gd name="connsiteY2" fmla="*/ 937060 h 957707"/>
              <a:gd name="connsiteX3" fmla="*/ 1555526 w 3258293"/>
              <a:gd name="connsiteY3" fmla="*/ 411951 h 957707"/>
              <a:gd name="connsiteX4" fmla="*/ 1575 w 3258293"/>
              <a:gd name="connsiteY4" fmla="*/ 464374 h 957707"/>
              <a:gd name="connsiteX0" fmla="*/ 1338 w 3258056"/>
              <a:gd name="connsiteY0" fmla="*/ 464341 h 957297"/>
              <a:gd name="connsiteX1" fmla="*/ 1329813 w 3258056"/>
              <a:gd name="connsiteY1" fmla="*/ 8445 h 957297"/>
              <a:gd name="connsiteX2" fmla="*/ 3258056 w 3258056"/>
              <a:gd name="connsiteY2" fmla="*/ 937027 h 957297"/>
              <a:gd name="connsiteX3" fmla="*/ 1536712 w 3258056"/>
              <a:gd name="connsiteY3" fmla="*/ 399249 h 957297"/>
              <a:gd name="connsiteX4" fmla="*/ 1338 w 3258056"/>
              <a:gd name="connsiteY4" fmla="*/ 464341 h 957297"/>
              <a:gd name="connsiteX0" fmla="*/ 1338 w 3258056"/>
              <a:gd name="connsiteY0" fmla="*/ 464341 h 957967"/>
              <a:gd name="connsiteX1" fmla="*/ 1329813 w 3258056"/>
              <a:gd name="connsiteY1" fmla="*/ 8445 h 957967"/>
              <a:gd name="connsiteX2" fmla="*/ 3258056 w 3258056"/>
              <a:gd name="connsiteY2" fmla="*/ 937027 h 957967"/>
              <a:gd name="connsiteX3" fmla="*/ 1536712 w 3258056"/>
              <a:gd name="connsiteY3" fmla="*/ 399249 h 957967"/>
              <a:gd name="connsiteX4" fmla="*/ 1338 w 3258056"/>
              <a:gd name="connsiteY4" fmla="*/ 464341 h 957967"/>
              <a:gd name="connsiteX0" fmla="*/ 1338 w 3258056"/>
              <a:gd name="connsiteY0" fmla="*/ 464341 h 957457"/>
              <a:gd name="connsiteX1" fmla="*/ 1329813 w 3258056"/>
              <a:gd name="connsiteY1" fmla="*/ 8445 h 957457"/>
              <a:gd name="connsiteX2" fmla="*/ 3258056 w 3258056"/>
              <a:gd name="connsiteY2" fmla="*/ 937027 h 957457"/>
              <a:gd name="connsiteX3" fmla="*/ 1536712 w 3258056"/>
              <a:gd name="connsiteY3" fmla="*/ 399249 h 957457"/>
              <a:gd name="connsiteX4" fmla="*/ 1338 w 3258056"/>
              <a:gd name="connsiteY4" fmla="*/ 464341 h 95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8056" h="957457">
                <a:moveTo>
                  <a:pt x="1338" y="464341"/>
                </a:moveTo>
                <a:cubicBezTo>
                  <a:pt x="-33145" y="399207"/>
                  <a:pt x="604062" y="-68099"/>
                  <a:pt x="1329813" y="8445"/>
                </a:cubicBezTo>
                <a:cubicBezTo>
                  <a:pt x="2055564" y="84989"/>
                  <a:pt x="3258056" y="800432"/>
                  <a:pt x="3258056" y="937027"/>
                </a:cubicBezTo>
                <a:cubicBezTo>
                  <a:pt x="3258056" y="1073622"/>
                  <a:pt x="2220801" y="483671"/>
                  <a:pt x="1536712" y="399249"/>
                </a:cubicBezTo>
                <a:cubicBezTo>
                  <a:pt x="852623" y="314827"/>
                  <a:pt x="35821" y="529475"/>
                  <a:pt x="1338" y="46434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08B4379-2202-13E3-996C-CAB96793CE4D}"/>
              </a:ext>
            </a:extLst>
          </p:cNvPr>
          <p:cNvSpPr/>
          <p:nvPr/>
        </p:nvSpPr>
        <p:spPr>
          <a:xfrm>
            <a:off x="6733346" y="5921115"/>
            <a:ext cx="4486791" cy="329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BFFF209-04DF-6426-1D4B-0A0C45D0F2DA}"/>
              </a:ext>
            </a:extLst>
          </p:cNvPr>
          <p:cNvSpPr/>
          <p:nvPr/>
        </p:nvSpPr>
        <p:spPr>
          <a:xfrm>
            <a:off x="8219255" y="5360127"/>
            <a:ext cx="7523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F36154D-116C-53A2-7011-8ED3C445F3C9}"/>
              </a:ext>
            </a:extLst>
          </p:cNvPr>
          <p:cNvSpPr txBox="1"/>
          <p:nvPr/>
        </p:nvSpPr>
        <p:spPr>
          <a:xfrm>
            <a:off x="1338641" y="5749889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0CE289-27AA-69E3-0D74-FBC479BBBE5C}"/>
              </a:ext>
            </a:extLst>
          </p:cNvPr>
          <p:cNvSpPr txBox="1"/>
          <p:nvPr/>
        </p:nvSpPr>
        <p:spPr>
          <a:xfrm>
            <a:off x="6005957" y="600283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09E153-73C5-472F-2AC4-386D1F893DBC}"/>
              </a:ext>
            </a:extLst>
          </p:cNvPr>
          <p:cNvSpPr txBox="1"/>
          <p:nvPr/>
        </p:nvSpPr>
        <p:spPr>
          <a:xfrm>
            <a:off x="7081545" y="4672316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D44504-1CB1-D2AF-A5DA-F2FF8782CBBE}"/>
              </a:ext>
            </a:extLst>
          </p:cNvPr>
          <p:cNvSpPr txBox="1"/>
          <p:nvPr/>
        </p:nvSpPr>
        <p:spPr>
          <a:xfrm>
            <a:off x="2891919" y="558152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F66EC3D-360A-4CE6-C465-DCAD9F7222EA}"/>
              </a:ext>
            </a:extLst>
          </p:cNvPr>
          <p:cNvSpPr txBox="1"/>
          <p:nvPr/>
        </p:nvSpPr>
        <p:spPr>
          <a:xfrm>
            <a:off x="4772233" y="531039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A4BE113-7BD5-294A-CC9C-B0FAB0FB1FDA}"/>
              </a:ext>
            </a:extLst>
          </p:cNvPr>
          <p:cNvSpPr txBox="1"/>
          <p:nvPr/>
        </p:nvSpPr>
        <p:spPr>
          <a:xfrm>
            <a:off x="9075163" y="3822695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3123C54-5311-0623-F362-D94EB38DF255}"/>
              </a:ext>
            </a:extLst>
          </p:cNvPr>
          <p:cNvSpPr txBox="1"/>
          <p:nvPr/>
        </p:nvSpPr>
        <p:spPr>
          <a:xfrm>
            <a:off x="8971613" y="531326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000A369-E717-D158-37E3-5A300FD243C7}"/>
              </a:ext>
            </a:extLst>
          </p:cNvPr>
          <p:cNvSpPr txBox="1"/>
          <p:nvPr/>
        </p:nvSpPr>
        <p:spPr>
          <a:xfrm>
            <a:off x="3862527" y="4525620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4EA777F-7759-A568-FF5D-AEF99364445D}"/>
              </a:ext>
            </a:extLst>
          </p:cNvPr>
          <p:cNvSpPr txBox="1"/>
          <p:nvPr/>
        </p:nvSpPr>
        <p:spPr>
          <a:xfrm>
            <a:off x="2413773" y="392456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C478509-77B6-4679-07FD-ACF2FC265A05}"/>
              </a:ext>
            </a:extLst>
          </p:cNvPr>
          <p:cNvSpPr txBox="1"/>
          <p:nvPr/>
        </p:nvSpPr>
        <p:spPr>
          <a:xfrm>
            <a:off x="10732860" y="563350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 dirty="0"/>
          </a:p>
        </p:txBody>
      </p:sp>
      <p:pic>
        <p:nvPicPr>
          <p:cNvPr id="50" name="图形 49" descr="困惑的脸轮廓 纯色填充">
            <a:extLst>
              <a:ext uri="{FF2B5EF4-FFF2-40B4-BE49-F238E27FC236}">
                <a16:creationId xmlns:a16="http://schemas.microsoft.com/office/drawing/2014/main" id="{0D9350FD-BA16-12BA-72E1-15B4AD947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5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3" grpId="0" animBg="1"/>
      <p:bldP spid="36" grpId="0" animBg="1"/>
      <p:bldP spid="37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4" name="图片 1" descr="geo_belt1.png">
            <a:extLst>
              <a:ext uri="{FF2B5EF4-FFF2-40B4-BE49-F238E27FC236}">
                <a16:creationId xmlns:a16="http://schemas.microsoft.com/office/drawing/2014/main" id="{472AE6F5-3856-3773-0BF6-487262765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1200"/>
            <a:ext cx="8529128" cy="597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F3E60525-BE9F-E4F4-06B2-040C545CC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93" y="1567518"/>
            <a:ext cx="4106962" cy="409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3A6E93-D827-FFAA-15D3-0BF4FCDD3042}"/>
              </a:ext>
            </a:extLst>
          </p:cNvPr>
          <p:cNvSpPr txBox="1"/>
          <p:nvPr/>
        </p:nvSpPr>
        <p:spPr>
          <a:xfrm>
            <a:off x="11085226" y="5352603"/>
            <a:ext cx="1102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ESA, 2016</a:t>
            </a:r>
            <a:endParaRPr lang="zh-CN" altLang="en-US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9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平运动周期与地球自转周期一致：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恒星日（非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24h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37" y="2260924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212407" y="2499785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283280" y="4362540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1" y="5940145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777339"/>
              </p:ext>
            </p:extLst>
          </p:nvPr>
        </p:nvGraphicFramePr>
        <p:xfrm>
          <a:off x="4519219" y="5332701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030560" imgH="349920" progId="Equation.AxMath">
                  <p:embed/>
                </p:oleObj>
              </mc:Choice>
              <mc:Fallback>
                <p:oleObj name="AxMath" r:id="rId5" imgW="4030560" imgH="349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9219" y="5332701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41" y="5318414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41" y="4774220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>
            <a:off x="3810000" y="5297678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3950677" y="2831276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7872198" y="2020696"/>
            <a:ext cx="1975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10395"/>
              </p:ext>
            </p:extLst>
          </p:nvPr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8622"/>
              </p:ext>
            </p:extLst>
          </p:nvPr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8393"/>
              </p:ext>
            </p:extLst>
          </p:nvPr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形 21" descr="紧张的脸轮廓 纯色填充">
            <a:extLst>
              <a:ext uri="{FF2B5EF4-FFF2-40B4-BE49-F238E27FC236}">
                <a16:creationId xmlns:a16="http://schemas.microsoft.com/office/drawing/2014/main" id="{70892952-3B3F-B108-D4FB-958EE476E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主要力学因素：     地球非球形田谐项 、       日月第三体引力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主要动力学机制：   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1:1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    、     轨道面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进动 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86" y="3214740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4793326" y="606498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/>
          <p:nvPr/>
        </p:nvCxnSpPr>
        <p:spPr>
          <a:xfrm>
            <a:off x="5036695" y="2855626"/>
            <a:ext cx="269823" cy="1618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</p:cNvCxnSpPr>
          <p:nvPr/>
        </p:nvCxnSpPr>
        <p:spPr>
          <a:xfrm flipH="1">
            <a:off x="4557010" y="2855626"/>
            <a:ext cx="3507698" cy="843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37723</TotalTime>
  <Words>803</Words>
  <Application>Microsoft Office PowerPoint</Application>
  <PresentationFormat>宽屏</PresentationFormat>
  <Paragraphs>166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294</cp:revision>
  <dcterms:created xsi:type="dcterms:W3CDTF">2022-10-24T14:28:29Z</dcterms:created>
  <dcterms:modified xsi:type="dcterms:W3CDTF">2023-11-15T02:35:56Z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